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9144000"/>
  <p:notesSz cx="6858000" cy="9144000"/>
  <p:embeddedFontLst>
    <p:embeddedFont>
      <p:font typeface="Merriweather Sans"/>
      <p:regular r:id="rId20"/>
      <p:bold r:id="rId21"/>
      <p:italic r:id="rId22"/>
      <p:boldItalic r:id="rId23"/>
    </p:embeddedFont>
    <p:embeddedFont>
      <p:font typeface="Candara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gLP9V9Y6BE0wbidKjmLCcPdRw/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Sans-regular.fntdata"/><Relationship Id="rId22" Type="http://schemas.openxmlformats.org/officeDocument/2006/relationships/font" Target="fonts/MerriweatherSans-italic.fntdata"/><Relationship Id="rId21" Type="http://schemas.openxmlformats.org/officeDocument/2006/relationships/font" Target="fonts/MerriweatherSans-bold.fntdata"/><Relationship Id="rId24" Type="http://schemas.openxmlformats.org/officeDocument/2006/relationships/font" Target="fonts/Candara-regular.fntdata"/><Relationship Id="rId23" Type="http://schemas.openxmlformats.org/officeDocument/2006/relationships/font" Target="fonts/Merriweather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ndara-italic.fntdata"/><Relationship Id="rId25" Type="http://schemas.openxmlformats.org/officeDocument/2006/relationships/font" Target="fonts/Candara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Candar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>
  <p:cSld name="Encabezado de sección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12" name="Google Shape;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3" name="Google Shape;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>
  <p:cSld name="En blanc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59" name="Google Shape;5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jpg" id="60" name="Google Shape;6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ólo el título">
  <p:cSld name="2_Sólo el títul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62" name="Google Shape;6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63" name="Google Shape;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6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6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En blanco">
  <p:cSld name="2_En blanco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72" name="Google Shape;7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jpg" id="73" name="Google Shape;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ólo el título">
  <p:cSld name="4_Sólo el títul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75" name="Google Shape;7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76" name="Google Shape;7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8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8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En blanco">
  <p:cSld name="3_En blanco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85" name="Google Shape;8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jpg" id="86" name="Google Shape;8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ólo el título">
  <p:cSld name="5_Sólo el títul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88" name="Google Shape;8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89" name="Google Shape;8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En blanco">
  <p:cSld name="4_En blanco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98" name="Google Shape;9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jpg" id="99" name="Google Shape;9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Sólo el título">
  <p:cSld name="6_Sólo el título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01" name="Google Shape;10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2" name="Google Shape;10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3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En blanco">
  <p:cSld name="5_En blanc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11" name="Google Shape;11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jpg" id="112" name="Google Shape;11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Sólo el título">
  <p:cSld name="7_Sólo el títul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14" name="Google Shape;11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15" name="Google Shape;11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3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En blanco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6" name="Google Shape;1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17" name="Google Shape;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>
  <p:cSld name="Título y texto vertical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24" name="Google Shape;12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.jpg" id="125" name="Google Shape;12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Sólo el título">
  <p:cSld name="8_Sólo el título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27" name="Google Shape;12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28" name="Google Shape;12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3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6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6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>
  <p:cSld name="Título vertical y text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37" name="Google Shape;13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.jpg" id="138" name="Google Shape;13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Sólo el título">
  <p:cSld name="9_Sólo el título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40" name="Google Shape;14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41" name="Google Shape;14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3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8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8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ólo el título">
  <p:cSld name="3_Sólo el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9" name="Google Shape;1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20" name="Google Shape;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8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8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ogo.jpg" id="33" name="Google Shape;3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>
  <p:cSld name="Dos objeto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institucional-actualizado[1].jpg" id="41" name="Google Shape;4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>
  <p:cSld name="Comparació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>
  <p:cSld name="Sólo el título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46" name="Google Shape;4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jpg" id="47" name="Google Shape;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ólo el título">
  <p:cSld name="1_Sólo el título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49" name="Google Shape;4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.jpg" id="55" name="Google Shape;5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"/>
          <p:cNvSpPr/>
          <p:nvPr/>
        </p:nvSpPr>
        <p:spPr>
          <a:xfrm>
            <a:off x="848096" y="4196478"/>
            <a:ext cx="2749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F9B71A"/>
                </a:solidFill>
                <a:latin typeface="Candara"/>
                <a:ea typeface="Candara"/>
                <a:cs typeface="Candara"/>
                <a:sym typeface="Candara"/>
              </a:rPr>
              <a:t>BDY7101</a:t>
            </a:r>
            <a:endParaRPr/>
          </a:p>
        </p:txBody>
      </p:sp>
      <p:sp>
        <p:nvSpPr>
          <p:cNvPr id="153" name="Google Shape;153;p1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Big Data</a:t>
            </a:r>
            <a:endParaRPr/>
          </a:p>
        </p:txBody>
      </p:sp>
      <p:pic>
        <p:nvPicPr>
          <p:cNvPr id="154" name="Google Shape;1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 a Spark</a:t>
            </a:r>
            <a:endParaRPr/>
          </a:p>
        </p:txBody>
      </p:sp>
      <p:sp>
        <p:nvSpPr>
          <p:cNvPr id="211" name="Google Shape;211;p10"/>
          <p:cNvSpPr/>
          <p:nvPr/>
        </p:nvSpPr>
        <p:spPr>
          <a:xfrm>
            <a:off x="556054" y="1196188"/>
            <a:ext cx="813074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Session 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punto de entrada principal para la API de Spark es una sesión de Spark.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shell de Spark proporciona un objeto SparkSession preconfigurado llamado spark.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503" y="2934805"/>
            <a:ext cx="7216993" cy="3241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 a Spark</a:t>
            </a: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556054" y="1196188"/>
            <a:ext cx="8130746" cy="3231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Trabajando con Spark Session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clase SparkSession proporciona funciones y atributos para acceder a todas las funciones de Spark.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 incluyen: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sql: ejecuta una consulta Spark SQL.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catalog: punto de entrada para la API de catálogo para administrar tablas</a:t>
            </a: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.</a:t>
            </a: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read: función para leer datos de un archivo u otra fuente de datos.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conf: objeto para administrar los ajustes de configuración de Spark.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sparkContext: punto de entrada para Core Spark API.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 a Spark</a:t>
            </a:r>
            <a:endParaRPr/>
          </a:p>
        </p:txBody>
      </p:sp>
      <p:sp>
        <p:nvSpPr>
          <p:cNvPr id="224" name="Google Shape;224;p12"/>
          <p:cNvSpPr/>
          <p:nvPr/>
        </p:nvSpPr>
        <p:spPr>
          <a:xfrm>
            <a:off x="556054" y="1196188"/>
            <a:ext cx="813074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Niveles de Log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registra mensajes usando Apache Log4J.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mensajes están etiquetados con su nivel: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077" y="3049670"/>
            <a:ext cx="89027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 a Spark</a:t>
            </a:r>
            <a:endParaRPr/>
          </a:p>
        </p:txBody>
      </p:sp>
      <p:sp>
        <p:nvSpPr>
          <p:cNvPr id="231" name="Google Shape;231;p13"/>
          <p:cNvSpPr/>
          <p:nvPr/>
        </p:nvSpPr>
        <p:spPr>
          <a:xfrm>
            <a:off x="556054" y="1196188"/>
            <a:ext cx="8130746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Niveles de Log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niveles de registro disponibles son: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 (default level in Spark applications)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WARN (default level in Spark shell)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 a Spark</a:t>
            </a:r>
            <a:endParaRPr/>
          </a:p>
        </p:txBody>
      </p:sp>
      <p:sp>
        <p:nvSpPr>
          <p:cNvPr id="237" name="Google Shape;237;p14"/>
          <p:cNvSpPr/>
          <p:nvPr/>
        </p:nvSpPr>
        <p:spPr>
          <a:xfrm>
            <a:off x="556054" y="1196188"/>
            <a:ext cx="8130746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Configuración del nivel de Log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Establezca el nivel de registro para el shell de Spark actual usando el método setLogLevel de contexto de Spark.</a:t>
            </a:r>
            <a:endParaRPr/>
          </a:p>
        </p:txBody>
      </p:sp>
      <p:pic>
        <p:nvPicPr>
          <p:cNvPr id="238" name="Google Shape;23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" y="2612264"/>
            <a:ext cx="8902700" cy="9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Spark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 a Spark</a:t>
            </a: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556054" y="1196188"/>
            <a:ext cx="8130746" cy="4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Apache Spark?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Spark es un motor rápido y general para el procesamiento de datos a gran escala.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Escrito en Scala.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Lenguaje de programación funcional que se ejecuta en una JVM.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Shell.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Interactivo: para aprendizaje, exploración de datos o análisis ad hoc.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o Scala.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Aplicaciones en Spark.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el procesamiento de datos a gran escala.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Python, Scala, or Java.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0346" y="5044966"/>
            <a:ext cx="2387600" cy="1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 a Spark</a:t>
            </a:r>
            <a:endParaRPr/>
          </a:p>
        </p:txBody>
      </p:sp>
      <p:sp>
        <p:nvSpPr>
          <p:cNvPr id="172" name="Google Shape;172;p4"/>
          <p:cNvSpPr/>
          <p:nvPr/>
        </p:nvSpPr>
        <p:spPr>
          <a:xfrm>
            <a:off x="556054" y="1196188"/>
            <a:ext cx="8130746" cy="3231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Stack Spark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proporciona un stack de bibliotecas construidas en el núcleo Spark.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Spark proporciona la abstracción fundamental de Spark: conjuntos de datos distribuidos resistentes (RDD).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SQL trabaja con datos estructurados.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MLlib soporta aprendizaje automático escalable.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aplicaciones de Spark Streaming procesan datos en tiempo real.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GraphX trabaja con gráficas (graphs) y computación gráfica-paralela (graph-parallel computation).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0761" y="4162095"/>
            <a:ext cx="5001332" cy="2016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 a Spark</a:t>
            </a:r>
            <a:endParaRPr/>
          </a:p>
        </p:txBody>
      </p:sp>
      <p:sp>
        <p:nvSpPr>
          <p:cNvPr id="179" name="Google Shape;179;p5"/>
          <p:cNvSpPr/>
          <p:nvPr/>
        </p:nvSpPr>
        <p:spPr>
          <a:xfrm>
            <a:off x="556054" y="1196188"/>
            <a:ext cx="8130746" cy="3508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SQL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SQL es una biblioteca Spark para trabajar con datos estructurados.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aporta Spark SQL?.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DataFrame y la API de conjunto de datos.</a:t>
            </a:r>
            <a:endParaRPr/>
          </a:p>
          <a:p>
            <a:pPr indent="0" lvl="1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punto de entrada principal para el desarrollo de aplicaciones Spark.</a:t>
            </a:r>
            <a:endParaRPr/>
          </a:p>
          <a:p>
            <a:pPr indent="0" lvl="1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DataFrames y Datasets son abstracciones para representar datos estructurados.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Catalyst Optimizer: un marco de optimización extensible.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motor SQL y una interfaz de línea de comandos.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 a Spark</a:t>
            </a:r>
            <a:endParaRPr/>
          </a:p>
        </p:txBody>
      </p:sp>
      <p:sp>
        <p:nvSpPr>
          <p:cNvPr id="185" name="Google Shape;185;p6"/>
          <p:cNvSpPr/>
          <p:nvPr/>
        </p:nvSpPr>
        <p:spPr>
          <a:xfrm>
            <a:off x="556054" y="1196188"/>
            <a:ext cx="813074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Shell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Shell proporciona un entorno Spark interactivo.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menudo se denomina REPL, o Read/Evaluate/Print Loop.</a:t>
            </a: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aprendizaje, pruebas, exploración de datos o análisis ad hoc.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Puedes ejecutar el shell Spark usando Python o Scala.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Normalmente ejecutas el shell de Spark en un nodo de puerta de enlace (gateway node).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 a Spark</a:t>
            </a:r>
            <a:endParaRPr/>
          </a:p>
        </p:txBody>
      </p:sp>
      <p:sp>
        <p:nvSpPr>
          <p:cNvPr id="191" name="Google Shape;191;p7"/>
          <p:cNvSpPr/>
          <p:nvPr/>
        </p:nvSpPr>
        <p:spPr>
          <a:xfrm>
            <a:off x="556054" y="1196188"/>
            <a:ext cx="8130746" cy="3508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Comenzando el Spark Shell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un clúster de Cloudera, el comando para iniciar el shell de Spark 2 es: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pyspark2 para Python.</a:t>
            </a: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shell Spark tiene varias opciones de inicio diferentes, incluyendo.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master: especifique el cluster para conectarse.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py-files: Additional Python files (Python).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 el nombre que utiliza la interfaz de usuario de la aplicación Spark para esta aplicación.</a:t>
            </a:r>
            <a:endParaRPr/>
          </a:p>
          <a:p>
            <a:pPr indent="0" lvl="1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valor predeterminado es PySparkShell (Python).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help: Mostrar todas las opciones de shell disponibles.</a:t>
            </a:r>
            <a:endParaRPr/>
          </a:p>
        </p:txBody>
      </p:sp>
      <p:pic>
        <p:nvPicPr>
          <p:cNvPr id="192" name="Google Shape;1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727" y="4894994"/>
            <a:ext cx="8915400" cy="9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 a Spark</a:t>
            </a:r>
            <a:endParaRPr/>
          </a:p>
        </p:txBody>
      </p:sp>
      <p:sp>
        <p:nvSpPr>
          <p:cNvPr id="198" name="Google Shape;198;p8"/>
          <p:cNvSpPr/>
          <p:nvPr/>
        </p:nvSpPr>
        <p:spPr>
          <a:xfrm>
            <a:off x="556054" y="1196188"/>
            <a:ext cx="8130746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Opciones de Spark en Clúster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aplicaciones Spark pueden ejecutarse en estos tipos de clústeres: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Hadoop YARN.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Mesos.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Standalone.</a:t>
            </a: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También pueden ejecutarse localmente en lugar de en un clúster.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tipo de clúster predeterminado para el servicio complementario Spark 2 Cloudera es YARN.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Especifique el tipo o URL del clúster usando la opción master.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 a Spark</a:t>
            </a:r>
            <a:endParaRPr/>
          </a:p>
        </p:txBody>
      </p:sp>
      <p:sp>
        <p:nvSpPr>
          <p:cNvPr id="204" name="Google Shape;204;p9"/>
          <p:cNvSpPr/>
          <p:nvPr/>
        </p:nvSpPr>
        <p:spPr>
          <a:xfrm>
            <a:off x="556054" y="1196188"/>
            <a:ext cx="813074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Opciones de Spark en Clúster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valores posibles para la opción maestra incluyen: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yarn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spark://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masternode:port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(Spark Standalone)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mesos://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masternode:port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(Mesos)</a:t>
            </a: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local[*] corre localmente con tantos threads como cores (default)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local[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 corre localmente con 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local: runs locally with a single thread</a:t>
            </a:r>
            <a:endParaRPr/>
          </a:p>
        </p:txBody>
      </p:sp>
      <p:pic>
        <p:nvPicPr>
          <p:cNvPr id="205" name="Google Shape;20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" y="4499960"/>
            <a:ext cx="8915400" cy="9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2014-04-29T13:43:09Z</dcterms:created>
  <dc:creator>Macarena Trujillo V.</dc:creator>
</cp:coreProperties>
</file>